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1" r:id="rId10"/>
    <p:sldId id="276" r:id="rId11"/>
    <p:sldId id="268" r:id="rId12"/>
    <p:sldId id="275" r:id="rId13"/>
    <p:sldId id="260" r:id="rId14"/>
    <p:sldId id="269" r:id="rId15"/>
    <p:sldId id="262" r:id="rId16"/>
    <p:sldId id="271" r:id="rId17"/>
    <p:sldId id="263" r:id="rId18"/>
    <p:sldId id="272" r:id="rId19"/>
    <p:sldId id="27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0"/>
  </p:normalViewPr>
  <p:slideViewPr>
    <p:cSldViewPr snapToGrid="0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9ED24-96B6-41D8-A3D1-804C20841D1A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188BB-DFEF-4E0C-9B02-78503AC01E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5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88BB-DFEF-4E0C-9B02-78503AC01ED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2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88BB-DFEF-4E0C-9B02-78503AC01ED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22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188BB-DFEF-4E0C-9B02-78503AC01ED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4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FBEF0-F688-C1C5-BCB2-BB0F1F038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6A6E05-55CF-F118-EA32-05B3943C6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6E5EF9-B98E-7A95-3DB4-18C4C504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44AF3D-4B33-AB59-B727-37B84C4A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A2C78D-7DA3-53F5-A32E-4C508084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41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C87E5C-75D2-98F0-2DB5-A2F14AB4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05166B3-673B-9076-D163-AB0185C8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85114C-D64A-7E60-14A0-2D08A735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05684D-86D0-123A-4E73-8D5C1020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374308-B3AF-B720-A379-48DB67C8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52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9568F16-0D5A-A5AF-2351-58516EE33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A191539-0364-1607-BB42-41E010744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CF9970-ABF7-B15E-8DB9-6769925A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A8744F-2685-52E6-4738-A231F85E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F2B4C7-6FDB-8041-830F-D2A8E4F4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14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00C98-9B23-7E52-E5FD-B672DA0E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C6666A-2BA6-5E27-8CC3-F00F512B8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AFA31E-A42D-119A-A81D-DF82FD75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79405F-EDDF-9814-6090-C266F68E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F2A777-3365-5C14-92F9-CAC6FA18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07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4EA63-C1EA-E76E-835A-B02DF549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BABDF8-84A7-D41A-44EB-AB70F50B4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5B9C85-52BB-FFD0-5DD3-C2154A51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69B7B4-4F54-2E56-8903-9AA93E78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87F854-D8D8-948C-4A7C-C372F5A8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60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358F7E-0785-0E0C-2960-30734E5D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21233E-E84A-F404-6260-2CF65552C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A87BC91-68FD-7753-86C0-1593BF483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F48FB9-6516-093B-3485-673AB058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23477A-6EB7-72AC-5272-338715AC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50CDCD-277F-9189-0BB4-F3F17003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06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34C09-F131-7E32-006B-A1AEAF51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9F63A0-AC27-7F8E-8BF3-C9873FBEA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7E2EEA-3D6B-C22A-C170-0C42640F9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4A4CF8D-7032-E5A0-AEAA-1F812BA49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5556AF-0BAD-AC4C-319E-AC212FC55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028E0A6-2703-53A7-F050-B6BB1E83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59C1079-ACE5-05B6-D5D8-1F107D12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FD7687E-B475-584D-7FAA-C8858ED9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51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D3C64A-E66A-D333-6215-5E8E2ED1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8608B57-E90D-AA83-0210-0D5F1701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FFA9C14-C460-4D36-6004-93AC614B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46E89CE-A3B1-119A-C739-3E2D83A4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55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F21F47-D899-258B-0D34-988D07EC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C93CAA5-C90E-16A0-DE0A-D11D9F08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DAFA28-0CB7-3496-D136-CC0C1457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96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29D451-6D61-4285-F7A4-DD44589A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2E3A18-C2EA-A8B8-74C5-DEA558F27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84176C-BB60-C56A-6A45-AC292714C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F49F68-8A33-A145-2428-7A29B96D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DEBC74-8942-352D-B1DD-0C92E22F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BE4B22-2224-2AB5-1B34-33352ED5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52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C32C87-5967-70B1-EFD8-90E730EA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ED4B30E-BD04-2808-2A91-B1D9EADA3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B9804B-B2E8-A47A-665C-243203188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4A86E0-E178-BE25-AA07-C9A0E8CD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3EF443-6B3D-A982-7271-DD6F2CFE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BCC37B8-9109-6208-B4CD-7792A32B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51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2B7E61C-685F-990A-21F7-218F148B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D427F4-E55F-628F-21A1-4C595EA2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7C7CF4-6C39-7C8D-4A0A-C76852CA9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34DA94-01B2-4732-93E8-859551384764}" type="datetimeFigureOut">
              <a:rPr lang="pl-PL" smtClean="0"/>
              <a:t>17.04.2026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94DF80-3819-9BD0-5A17-34F07EB45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6CEAF0-E50A-4BED-85DF-631F48A3E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FCF54C-2ECF-40F5-B238-C01C015639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2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hin%E2%80%99ichir%C5%8D_Watanabe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81CF9F-CAE4-C442-9564-FE4BBC48E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/>
            </a:br>
            <a:r>
              <a:rPr lang="pl-PL" b="1" dirty="0"/>
              <a:t>OBRAZY WIERSZY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55864E-53A7-5F9B-8E5F-0B6DCA703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b="1" dirty="0"/>
          </a:p>
          <a:p>
            <a:r>
              <a:rPr lang="pl-PL" b="1" dirty="0"/>
              <a:t>Bianka </a:t>
            </a:r>
            <a:r>
              <a:rPr lang="pl-PL" b="1" dirty="0" err="1"/>
              <a:t>Rolando</a:t>
            </a:r>
            <a:r>
              <a:rPr lang="pl-PL" b="1" dirty="0"/>
              <a:t> </a:t>
            </a:r>
          </a:p>
          <a:p>
            <a:endParaRPr lang="pl-PL" b="1" dirty="0"/>
          </a:p>
          <a:p>
            <a:r>
              <a:rPr lang="pl-PL" b="1" dirty="0"/>
              <a:t>Agata Puwalska</a:t>
            </a:r>
          </a:p>
        </p:txBody>
      </p:sp>
    </p:spTree>
    <p:extLst>
      <p:ext uri="{BB962C8B-B14F-4D97-AF65-F5344CB8AC3E}">
        <p14:creationId xmlns:p14="http://schemas.microsoft.com/office/powerpoint/2010/main" val="182836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2AB19-DA33-AC4D-3898-4C8033E43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BAD8E-DD1F-5BBE-06DC-8C88BA33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620987"/>
            <a:ext cx="11225784" cy="5675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Co widzi wiersz?                                        (A)</a:t>
            </a:r>
            <a:br>
              <a:rPr lang="pl-PL" dirty="0"/>
            </a:b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D52C96B-9D38-033D-CE6F-6A7025B5E6F2}"/>
              </a:ext>
            </a:extLst>
          </p:cNvPr>
          <p:cNvSpPr txBox="1"/>
          <p:nvPr/>
        </p:nvSpPr>
        <p:spPr>
          <a:xfrm>
            <a:off x="731520" y="1251685"/>
            <a:ext cx="764667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pl-PL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WSZYSTKO PRZEZ TO ŻE OGRODZENIE NIE TRZYMA BRAMY W GARŚCI: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 jest taki las w którym nie ma drzew 		bo nie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musi być kobieta o twarzy łasicy przechadza się z papierosem dłuższym niż jej palce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 mówi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że pochodzi z obrazu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rękę kładzie na drewnianym potworku wyłuskanym z pnia przez bliżej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nieznane plemię ale nie o to chodzi 		że czerń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pokrywa werniks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ani że w drobnych żyłach nie pulsuje krew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ważne że ciało stoi pomiędzy 	jest płynne 	niejednorodne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29A686-CA89-7626-45FF-46294D2A94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11" y="1251685"/>
            <a:ext cx="31416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FB0427A-A52E-02A9-F736-CD511ADD133C}"/>
              </a:ext>
            </a:extLst>
          </p:cNvPr>
          <p:cNvSpPr txBox="1"/>
          <p:nvPr/>
        </p:nvSpPr>
        <p:spPr>
          <a:xfrm>
            <a:off x="9150858" y="5666158"/>
            <a:ext cx="1785366" cy="424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None/>
            </a:pPr>
            <a:r>
              <a:rPr lang="pl-PL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Bolesław Cybis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2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EBCE6-0C0F-B6DC-79DE-9A151447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" y="201168"/>
            <a:ext cx="10515600" cy="1325563"/>
          </a:xfrm>
        </p:spPr>
        <p:txBody>
          <a:bodyPr/>
          <a:lstStyle/>
          <a:p>
            <a:r>
              <a:rPr lang="pl-PL" b="1" dirty="0"/>
              <a:t>Co widzi wiersz? 						(B)</a:t>
            </a:r>
            <a:endParaRPr lang="pl-PL" dirty="0"/>
          </a:p>
        </p:txBody>
      </p:sp>
      <p:pic>
        <p:nvPicPr>
          <p:cNvPr id="4" name="Symbol zastępczy zawartości 3" descr="Obraz zawierający szkic, Sztuka dziecięca, rysowanie, pismo odręczne&#10;&#10;Opis wygenerowany automatycznie">
            <a:extLst>
              <a:ext uri="{FF2B5EF4-FFF2-40B4-BE49-F238E27FC236}">
                <a16:creationId xmlns:a16="http://schemas.microsoft.com/office/drawing/2014/main" id="{FFA61E47-20E6-1573-83EF-FA4440CEF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5" y="2398651"/>
            <a:ext cx="2772551" cy="3497859"/>
          </a:xfrm>
          <a:prstGeom prst="rect">
            <a:avLst/>
          </a:prstGeom>
        </p:spPr>
      </p:pic>
      <p:pic>
        <p:nvPicPr>
          <p:cNvPr id="5" name="Obraz 4" descr="Obraz zawierający automat do gry, zegar, złoto&#10;&#10;Opis wygenerowany automatycznie">
            <a:extLst>
              <a:ext uri="{FF2B5EF4-FFF2-40B4-BE49-F238E27FC236}">
                <a16:creationId xmlns:a16="http://schemas.microsoft.com/office/drawing/2014/main" id="{177CAEB5-E68A-12A8-C4FB-B90132CC0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88" y="2306360"/>
            <a:ext cx="2962460" cy="3590150"/>
          </a:xfrm>
          <a:prstGeom prst="rect">
            <a:avLst/>
          </a:prstGeom>
        </p:spPr>
      </p:pic>
      <p:pic>
        <p:nvPicPr>
          <p:cNvPr id="6" name="Picture 1" descr="Obraz zawierający szkic, rysowanie, obraz, ilustracja&#10;&#10;Opis wygenerowany automatycznie">
            <a:extLst>
              <a:ext uri="{FF2B5EF4-FFF2-40B4-BE49-F238E27FC236}">
                <a16:creationId xmlns:a16="http://schemas.microsoft.com/office/drawing/2014/main" id="{C25FBC53-4550-568F-1717-D138417B93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91" y="2173421"/>
            <a:ext cx="2705713" cy="35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282BC-ECDD-D118-49C0-241C40EE8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AA68D-FC8E-0225-1727-104269A4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8" y="598666"/>
            <a:ext cx="10988040" cy="1325563"/>
          </a:xfrm>
        </p:spPr>
        <p:txBody>
          <a:bodyPr/>
          <a:lstStyle/>
          <a:p>
            <a:r>
              <a:rPr lang="pl-PL" b="1" dirty="0"/>
              <a:t>						Co widzi wiersz?  (B)</a:t>
            </a:r>
            <a:endParaRPr lang="pl-PL" dirty="0"/>
          </a:p>
        </p:txBody>
      </p:sp>
      <p:pic>
        <p:nvPicPr>
          <p:cNvPr id="7" name="Obraz 6" descr="Obraz zawierający automat do gry, tekst, sztuka, żółty&#10;&#10;Opis wygenerowany automatycznie">
            <a:extLst>
              <a:ext uri="{FF2B5EF4-FFF2-40B4-BE49-F238E27FC236}">
                <a16:creationId xmlns:a16="http://schemas.microsoft.com/office/drawing/2014/main" id="{2A7962F0-42BC-8C92-E734-EF248184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5" y="306821"/>
            <a:ext cx="4396214" cy="247939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6921466-D389-F967-D8D9-185FA66D8B9F}"/>
              </a:ext>
            </a:extLst>
          </p:cNvPr>
          <p:cNvSpPr txBox="1"/>
          <p:nvPr/>
        </p:nvSpPr>
        <p:spPr>
          <a:xfrm>
            <a:off x="3545715" y="3571324"/>
            <a:ext cx="3644519" cy="2979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Rol-A-Drop Twin Jack Pot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Dzwoneczek, halo, jaka jest podobna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pl-PL" sz="1400" kern="100" dirty="0" err="1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Rol</a:t>
            </a: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-A-Top Bell (Bird of </a:t>
            </a:r>
            <a:r>
              <a:rPr lang="pl-PL" sz="1400" kern="100" dirty="0" err="1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Paradise</a:t>
            </a: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wygląda jak telefon, ale bez słuchawki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też nie pogadasz z cytrynami w szkle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Dwie wiśnie, pięć centów, jeszcze lufka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silne szarpnięcie, wszystko podskakuje, hop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B8141F-6000-A358-4F88-DE7241D79023}"/>
              </a:ext>
            </a:extLst>
          </p:cNvPr>
          <p:cNvSpPr txBox="1"/>
          <p:nvPr/>
        </p:nvSpPr>
        <p:spPr>
          <a:xfrm>
            <a:off x="8372094" y="2737146"/>
            <a:ext cx="3819906" cy="3979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mamy podwójny dzban na końcu rączki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 gość z baru nie pozwala zabrać skrzynki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Możecie wziąć kasę, ale </a:t>
            </a:r>
            <a:r>
              <a:rPr lang="pl-PL" sz="1400" i="1" kern="100" dirty="0" err="1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junk</a:t>
            </a: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pozostaje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zawsze myślę o niej jak o kimś prawie żywym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jak potrafi zaskoczyć ta figlarna zołza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ani razu się nie zepsuło moje małe słonko!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Jednak skradłam i skryłam się za stodołą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zrzuciłam ją na kamień, wyzbierałam wszystko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się przyśniło drzewo wiśni kwitnące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takie są procedury, żeby znów się przyśniło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2E9581C5-EABC-AC35-3FF2-500F6057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6343"/>
            <a:ext cx="76200" cy="1106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78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24B84E-341E-9000-3833-40E3E3B1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 widzi wiersz?      (A)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CC838F-0946-D0CD-0E69-D6ED6628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371600"/>
            <a:ext cx="6793992" cy="5486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dirty="0"/>
              <a:t>				</a:t>
            </a:r>
            <a:r>
              <a:rPr lang="pl-PL" sz="3500" dirty="0"/>
              <a:t>	           	         (--.--.----)</a:t>
            </a:r>
          </a:p>
          <a:p>
            <a:endParaRPr lang="pl-PL" sz="3500" dirty="0"/>
          </a:p>
          <a:p>
            <a:pPr marL="0" indent="0">
              <a:buNone/>
            </a:pPr>
            <a:r>
              <a:rPr lang="pl-PL" sz="3500" dirty="0"/>
              <a:t>wody czarne plamy atramentu pod białymi żaglami ludziki ich gesty wydłużone nosy</a:t>
            </a:r>
          </a:p>
          <a:p>
            <a:pPr marL="0" indent="0">
              <a:buNone/>
            </a:pPr>
            <a:r>
              <a:rPr lang="pl-PL" sz="3500" dirty="0"/>
              <a:t>złote chmury nad miastem </a:t>
            </a:r>
          </a:p>
          <a:p>
            <a:pPr marL="0" indent="0">
              <a:buNone/>
            </a:pPr>
            <a:endParaRPr lang="pl-PL" sz="3500" dirty="0"/>
          </a:p>
          <a:p>
            <a:pPr marL="0" indent="0">
              <a:buNone/>
            </a:pPr>
            <a:r>
              <a:rPr lang="pl-PL" sz="3500" dirty="0"/>
              <a:t>na smyczy chodzą tu ludzie zwierzęta </a:t>
            </a:r>
          </a:p>
          <a:p>
            <a:pPr marL="0" indent="0">
              <a:buNone/>
            </a:pPr>
            <a:r>
              <a:rPr lang="pl-PL" sz="3500" dirty="0"/>
              <a:t>grają na lirze z jaja wykluwa się głos</a:t>
            </a:r>
          </a:p>
          <a:p>
            <a:pPr marL="0" indent="0">
              <a:buNone/>
            </a:pPr>
            <a:r>
              <a:rPr lang="pl-PL" dirty="0"/>
              <a:t>       														</a:t>
            </a:r>
            <a:r>
              <a:rPr lang="pl-PL" sz="3500" dirty="0"/>
              <a:t>			                			         (--.--.----)</a:t>
            </a:r>
          </a:p>
          <a:p>
            <a:pPr marL="0" indent="0">
              <a:buNone/>
            </a:pPr>
            <a:r>
              <a:rPr lang="pl-PL" sz="3500" dirty="0"/>
              <a:t>mieszkam w ogonie wygasłego walenia</a:t>
            </a:r>
          </a:p>
          <a:p>
            <a:pPr marL="0" indent="0">
              <a:buNone/>
            </a:pPr>
            <a:r>
              <a:rPr lang="pl-PL" sz="3500" dirty="0"/>
              <a:t>ocean to pulsująca kipiel ślepa przestrzeń załamujących się fal ogrom </a:t>
            </a:r>
          </a:p>
          <a:p>
            <a:pPr marL="0" indent="0">
              <a:buNone/>
            </a:pPr>
            <a:r>
              <a:rPr lang="pl-PL" sz="3500" dirty="0"/>
              <a:t>i dystans</a:t>
            </a:r>
          </a:p>
          <a:p>
            <a:pPr marL="0" indent="0">
              <a:buNone/>
            </a:pPr>
            <a:r>
              <a:rPr lang="pl-PL" sz="3500" dirty="0"/>
              <a:t>i ochra z cząsteczek piasku </a:t>
            </a:r>
          </a:p>
          <a:p>
            <a:pPr marL="0" indent="0">
              <a:buNone/>
            </a:pPr>
            <a:r>
              <a:rPr lang="pl-PL" sz="3500" dirty="0"/>
              <a:t> </a:t>
            </a:r>
          </a:p>
          <a:p>
            <a:pPr marL="0" indent="0">
              <a:buNone/>
            </a:pPr>
            <a:r>
              <a:rPr lang="pl-PL" sz="3500" dirty="0"/>
              <a:t>fala to puls to blizna</a:t>
            </a:r>
          </a:p>
          <a:p>
            <a:pPr marL="0" indent="0">
              <a:buNone/>
            </a:pPr>
            <a:r>
              <a:rPr lang="pl-PL" sz="3500" dirty="0"/>
              <a:t>wojsko w marszu </a:t>
            </a:r>
          </a:p>
          <a:p>
            <a:pPr marL="0" indent="0">
              <a:buNone/>
            </a:pPr>
            <a:r>
              <a:rPr lang="pl-PL" sz="3500" dirty="0"/>
              <a:t> </a:t>
            </a:r>
          </a:p>
          <a:p>
            <a:pPr marL="0" indent="0">
              <a:buNone/>
            </a:pPr>
            <a:r>
              <a:rPr lang="pl-PL" sz="3500" dirty="0"/>
              <a:t>boski haust niczym skóra słonia</a:t>
            </a:r>
          </a:p>
          <a:p>
            <a:endParaRPr lang="pl-PL" dirty="0"/>
          </a:p>
        </p:txBody>
      </p:sp>
      <p:pic>
        <p:nvPicPr>
          <p:cNvPr id="4" name="Obraz 3" descr="Okładka książki Alis Ubbo autora Agata Puwalska, 9788368310450">
            <a:extLst>
              <a:ext uri="{FF2B5EF4-FFF2-40B4-BE49-F238E27FC236}">
                <a16:creationId xmlns:a16="http://schemas.microsoft.com/office/drawing/2014/main" id="{81DDD4F0-37F2-56B7-078F-168BA626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2" y="459402"/>
            <a:ext cx="3836226" cy="5487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B3B78D2-875D-492D-0B77-AB604D051621}"/>
              </a:ext>
            </a:extLst>
          </p:cNvPr>
          <p:cNvSpPr txBox="1"/>
          <p:nvPr/>
        </p:nvSpPr>
        <p:spPr>
          <a:xfrm>
            <a:off x="6549390" y="6176963"/>
            <a:ext cx="609447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Mieczysław Szczuka: Projekt afisza do "Hamleta"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5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66AD8-483B-62B7-CF3C-3A679D59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 wystarczy widzieć wiersz, żeby dowiedzieć się, co w nim jest?			(B)</a:t>
            </a:r>
            <a:endParaRPr lang="pl-PL" dirty="0"/>
          </a:p>
        </p:txBody>
      </p:sp>
      <p:pic>
        <p:nvPicPr>
          <p:cNvPr id="4" name="Symbol zastępczy zawartości 3" descr="Obraz zawierający rysowanie, szkic, pismo odręczne, tekst&#10;&#10;Opis wygenerowany automatycznie">
            <a:extLst>
              <a:ext uri="{FF2B5EF4-FFF2-40B4-BE49-F238E27FC236}">
                <a16:creationId xmlns:a16="http://schemas.microsoft.com/office/drawing/2014/main" id="{BC35C924-ADCD-26B4-1809-F88D6BEFF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6" y="2177066"/>
            <a:ext cx="4875415" cy="38862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3C9E860-73EA-B06A-9387-9BE03BA789F8}"/>
              </a:ext>
            </a:extLst>
          </p:cNvPr>
          <p:cNvSpPr txBox="1"/>
          <p:nvPr/>
        </p:nvSpPr>
        <p:spPr>
          <a:xfrm>
            <a:off x="5991606" y="2594727"/>
            <a:ext cx="6094476" cy="2674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800" b="1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Stones</a:t>
            </a:r>
            <a:endParaRPr lang="pl-PL" sz="1800" dirty="0">
              <a:effectLst/>
              <a:latin typeface="FuturaEU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pl-PL" sz="18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Minion Pro"/>
              </a:rPr>
              <a:t>Kamień po świętych obrazkach (gwiazdy i rylec)</a:t>
            </a:r>
            <a:endParaRPr lang="pl-PL" sz="1800" dirty="0">
              <a:effectLst/>
              <a:latin typeface="FuturaEU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Minion Pro"/>
              </a:rPr>
              <a:t>przyjął jeszcze jedno ćwiczenie, pękł-zakwitł</a:t>
            </a:r>
            <a:endParaRPr lang="pl-PL" sz="1800" dirty="0">
              <a:effectLst/>
              <a:latin typeface="FuturaEU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Minion Pro"/>
              </a:rPr>
              <a:t>Musiałam wyjść z niego, z gruzem, z farbą</a:t>
            </a:r>
            <a:endParaRPr lang="pl-PL" sz="1800" dirty="0">
              <a:effectLst/>
              <a:latin typeface="FuturaEU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Minion Pro"/>
              </a:rPr>
              <a:t>z czyściwem brudnym i z całą tą chemią do lito</a:t>
            </a:r>
            <a:endParaRPr lang="pl-PL" sz="1800" dirty="0">
              <a:effectLst/>
              <a:latin typeface="FuturaEU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Minion Pro"/>
              </a:rPr>
              <a:t>z kramem, z chramem, co tak chciał się odbić</a:t>
            </a:r>
            <a:endParaRPr lang="pl-PL" sz="1800" dirty="0">
              <a:effectLst/>
              <a:latin typeface="FuturaEU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Minion Pro"/>
              </a:rPr>
              <a:t>na wszystkim, we wszystkim, w deszczu-lustrze</a:t>
            </a:r>
            <a:endParaRPr lang="pl-PL" sz="1800" dirty="0">
              <a:effectLst/>
              <a:latin typeface="FuturaEU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8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Minion Pro"/>
              </a:rPr>
              <a:t>w mroku, na rozwalonym krześle albo w nim 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D92AB7-4E74-18CE-FB9A-F32E5023E63E}"/>
              </a:ext>
            </a:extLst>
          </p:cNvPr>
          <p:cNvSpPr txBox="1"/>
          <p:nvPr/>
        </p:nvSpPr>
        <p:spPr>
          <a:xfrm>
            <a:off x="1136142" y="5673678"/>
            <a:ext cx="3802313" cy="942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kern="100" dirty="0">
                <a:solidFill>
                  <a:srgbClr val="211D1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Minion Pro"/>
              </a:rPr>
              <a:t> 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L. Rivers / F. O'Hara,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Stones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1957-60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1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73681-76B1-6DD4-F887-66AA82C1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Czy wystarczy widzieć wiersz, żeby dowiedzieć się, co w nim jest?      (A)</a:t>
            </a:r>
            <a:endParaRPr lang="pl-PL" sz="4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385FE2-6ECC-7863-F479-D2F08A3967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056"/>
            <a:ext cx="582583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0BACA1D-72E1-9E93-824A-AA5640324E14}"/>
              </a:ext>
            </a:extLst>
          </p:cNvPr>
          <p:cNvSpPr txBox="1"/>
          <p:nvPr/>
        </p:nvSpPr>
        <p:spPr>
          <a:xfrm>
            <a:off x="0" y="5465750"/>
            <a:ext cx="3813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https://www.artway.eu/posts/theo-jansen-strandbeest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78893DC-2C78-3D64-EECA-BFF184201A6B}"/>
              </a:ext>
            </a:extLst>
          </p:cNvPr>
          <p:cNvSpPr txBox="1"/>
          <p:nvPr/>
        </p:nvSpPr>
        <p:spPr>
          <a:xfrm>
            <a:off x="1079008" y="5980493"/>
            <a:ext cx="327126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Theo Jansen, </a:t>
            </a:r>
            <a:r>
              <a:rPr lang="pl-PL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Krocząca rzeźba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8938835-FAFD-ADC6-334E-6EF763A27F12}"/>
              </a:ext>
            </a:extLst>
          </p:cNvPr>
          <p:cNvSpPr txBox="1"/>
          <p:nvPr/>
        </p:nvSpPr>
        <p:spPr>
          <a:xfrm>
            <a:off x="5974080" y="1025634"/>
            <a:ext cx="621792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kern="1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rzeźba napędzana powietrzem robi pierwszy krok</a:t>
            </a:r>
            <a:endParaRPr lang="pl-P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sz="1200" kern="1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to miejsce nie było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najszczęśliwszym wyborem. nie zawierało w sobie zapowiedzi 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podłączenie do idei miało tylko jeden cel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znieruchomieć. zastygnąć w upale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ciepło hibernuje lepiej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odkąd wyspy miały kształt kuli a ich brzegi były obłe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jak spadek planety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jak kant molekuły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nie zatrzymywano się nie przewidywano zdarzeń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pl-PL" sz="12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		wystarczyło trafić do klepsydry </a:t>
            </a:r>
            <a:r>
              <a:rPr lang="pl-PL" sz="1200" kern="100" dirty="0">
                <a:solidFill>
                  <a:srgbClr val="000000"/>
                </a:solidFill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lang="pl-PL" sz="1200" b="1" kern="100" dirty="0">
              <a:solidFill>
                <a:srgbClr val="000000"/>
              </a:solidFill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być czasem</a:t>
            </a:r>
            <a:endParaRPr lang="pl-PL" sz="1200" kern="100" dirty="0">
              <a:solidFill>
                <a:srgbClr val="000000"/>
              </a:solidFill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b="1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który się przesypuje. nieustannie zmieniać pozycje</a:t>
            </a:r>
            <a:endParaRPr lang="pl-PL" sz="12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i wyrażać w biegu</a:t>
            </a:r>
            <a:endParaRPr lang="pl-PL" sz="1200" kern="100" dirty="0">
              <a:solidFill>
                <a:srgbClr val="000000"/>
              </a:solidFill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sz="1200" kern="1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w uderzeniach monet</a:t>
            </a:r>
            <a:endParaRPr lang="pl-PL" sz="12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w chaosie nerwowych czynności</a:t>
            </a:r>
            <a:endParaRPr lang="pl-PL" sz="12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haki i drabiny stawiane na szybko sznury wymagające napięcia </a:t>
            </a:r>
            <a:endParaRPr lang="pl-PL" sz="12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prowizoryczne windy które ciągną w głąb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pl-PL" sz="12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osiągnąć pion </a:t>
            </a:r>
            <a:endParaRPr lang="pl-PL" sz="12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zbiorowa praca wśród ziewania i krzyków </a:t>
            </a:r>
            <a:endParaRPr lang="pl-PL" sz="12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i odwracanie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pl-PL" sz="12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zgodnie ze wzorem   </a:t>
            </a:r>
            <a:endParaRPr lang="pl-PL" sz="12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2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Aptos" panose="020B0004020202020204" pitchFamily="34" charset="0"/>
              </a:rPr>
              <a:t>w stronę w którą trzeba</a:t>
            </a:r>
            <a:endParaRPr lang="pl-PL" sz="1200" kern="100" dirty="0"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7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0E00A-9139-41EC-3EB7-37A33EA1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" y="237109"/>
            <a:ext cx="10515600" cy="1325563"/>
          </a:xfrm>
        </p:spPr>
        <p:txBody>
          <a:bodyPr/>
          <a:lstStyle/>
          <a:p>
            <a:r>
              <a:rPr lang="pl-PL" b="1" dirty="0"/>
              <a:t>Jak dostać się do wiersza?   (B)</a:t>
            </a:r>
            <a:endParaRPr lang="pl-PL" dirty="0"/>
          </a:p>
        </p:txBody>
      </p:sp>
      <p:pic>
        <p:nvPicPr>
          <p:cNvPr id="4" name="Symbol zastępczy zawartości 3" descr="Alexander Calder, Arc of Petals, 1941. Painted and unpainted sheet aluminum and iron wire, 94 1/2 x 86 5/8 x 35 7/16 inches (240 x 220 x 90 cm)">
            <a:extLst>
              <a:ext uri="{FF2B5EF4-FFF2-40B4-BE49-F238E27FC236}">
                <a16:creationId xmlns:a16="http://schemas.microsoft.com/office/drawing/2014/main" id="{097B4EA7-E952-4446-00D5-F9AAB2427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84" y="1843913"/>
            <a:ext cx="341648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D31486F-8399-1677-575A-1700CB99C6C4}"/>
              </a:ext>
            </a:extLst>
          </p:cNvPr>
          <p:cNvSpPr txBox="1"/>
          <p:nvPr/>
        </p:nvSpPr>
        <p:spPr>
          <a:xfrm>
            <a:off x="7527798" y="514572"/>
            <a:ext cx="4405122" cy="5978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(Arc of Petals A. Calder)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Nikt nie mógł podnieść różowego piaskowca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ukruszonego tu i tam, wydawał się miękki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 ogóle nic a nic nie można było z nim zrobić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Próbowałbyś go dotknąć dłutem: opór i klęska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 granitową czernią sprawa miała się znacznie gorzej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 technicznego punktu widzenia można byłoby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piłę zedrzeć na krawędzi bryły, tylko po co ją tępić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Szkoda słów, lepiej zostawić narzędzia w kanciapie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Biały marmur? Problemy, niby zdatny w obróbce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Świdrami możesz uzyskać kształt ludzkiego kolana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Ale daj spokój, dziewięć lat i ciągle czekać, aż uda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się zarysować choć kawałek kanciastej poręczy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(i to za tyle zdziwień, za tyle bolesnych okaleczeń)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tych kamieni nie mam właściwych łomów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jednak, gdy chcę je już pozostawić i odejść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solidFill>
                  <a:srgbClr val="211D1E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unoszą się lekko i drżą dopasowane w oddechu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60ECB0-88A7-6CCD-5A28-50277D29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88771"/>
          </a:xfrm>
        </p:spPr>
        <p:txBody>
          <a:bodyPr>
            <a:normAutofit/>
          </a:bodyPr>
          <a:lstStyle/>
          <a:p>
            <a:r>
              <a:rPr lang="pl-PL" sz="4000" b="1" dirty="0"/>
              <a:t>Jak dostać się do wiersza? (A)</a:t>
            </a:r>
            <a:endParaRPr lang="pl-PL" sz="4000" dirty="0"/>
          </a:p>
        </p:txBody>
      </p:sp>
      <p:pic>
        <p:nvPicPr>
          <p:cNvPr id="4" name="Symbol zastępczy zawartości 3" descr="Cowboy Bebop - Ships">
            <a:extLst>
              <a:ext uri="{FF2B5EF4-FFF2-40B4-BE49-F238E27FC236}">
                <a16:creationId xmlns:a16="http://schemas.microsoft.com/office/drawing/2014/main" id="{7D2AC6E1-3882-1B12-3B56-C03A34516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4" y="1216153"/>
            <a:ext cx="3938343" cy="221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Lady Snowblood! A4 Commission. The OG inspiration behind Tarantino's Kill  Bill. Contact @comix_art_connect for commissions, my original art pages and  covers. Commission list is closed for now">
            <a:extLst>
              <a:ext uri="{FF2B5EF4-FFF2-40B4-BE49-F238E27FC236}">
                <a16:creationId xmlns:a16="http://schemas.microsoft.com/office/drawing/2014/main" id="{3EEABAE2-51E9-D323-29EA-B2E507DD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3" y="4110712"/>
            <a:ext cx="2820315" cy="197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Okładka książki PARANOIA BEBOP autora Agata Puwalska, 9788395423550">
            <a:extLst>
              <a:ext uri="{FF2B5EF4-FFF2-40B4-BE49-F238E27FC236}">
                <a16:creationId xmlns:a16="http://schemas.microsoft.com/office/drawing/2014/main" id="{375C6F89-48AC-554D-FF7F-21A7311CF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47" y="3861670"/>
            <a:ext cx="1730979" cy="24765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E0EBA6D-72E2-A0D7-4525-D0C0D87A0782}"/>
              </a:ext>
            </a:extLst>
          </p:cNvPr>
          <p:cNvSpPr txBox="1"/>
          <p:nvPr/>
        </p:nvSpPr>
        <p:spPr>
          <a:xfrm>
            <a:off x="970026" y="298265"/>
            <a:ext cx="10597896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        rozjazd</a:t>
            </a:r>
          </a:p>
          <a:p>
            <a:pPr>
              <a:spcAft>
                <a:spcPts val="600"/>
              </a:spcAft>
              <a:buNone/>
            </a:pP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600"/>
              </a:spcAft>
              <a:buNone/>
            </a:pPr>
            <a:r>
              <a:rPr lang="pl-PL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 H  I  </a:t>
            </a: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d  r  o  g  a			</a:t>
            </a:r>
          </a:p>
          <a:p>
            <a:pPr marL="5844540" indent="449580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p  e  r  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48740" indent="449580" algn="ct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pl-PL" sz="1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449580" algn="ct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1348740" indent="449580" algn="ctr">
              <a:spcAft>
                <a:spcPts val="600"/>
              </a:spcAft>
              <a:buNone/>
            </a:pPr>
            <a:r>
              <a:rPr lang="pl-PL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 a  r o z j a z d e m    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48740" indent="449580" algn="ct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400" kern="1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449580" algn="ct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rozdźwięk 	z a r o z d ź w i ę k i e m 	</a:t>
            </a:r>
            <a:endParaRPr lang="pl-PL" sz="1400" kern="100" dirty="0"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449580" algn="ct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marL="1348740" indent="449580" algn="ctr">
              <a:spcAft>
                <a:spcPts val="600"/>
              </a:spcAft>
              <a:buNone/>
            </a:pPr>
            <a:r>
              <a:rPr lang="pl-PL" sz="1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szybko </a:t>
            </a:r>
            <a:r>
              <a:rPr lang="pl-PL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szybko</a:t>
            </a: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 można! 	się spóźnić 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ct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wolno? </a:t>
            </a:r>
          </a:p>
          <a:p>
            <a:pPr marL="2247900" indent="449580" algn="ctr">
              <a:spcAft>
                <a:spcPts val="600"/>
              </a:spcAft>
              <a:buNone/>
            </a:pP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wolno bo można się spóźnić 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147060" indent="449580" algn="ct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niepewność p o d n i e c a </a:t>
            </a:r>
          </a:p>
          <a:p>
            <a:pPr marL="3147060" indent="449580" algn="ctr">
              <a:spcAft>
                <a:spcPts val="600"/>
              </a:spcAft>
              <a:buNone/>
            </a:pP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394960" indent="449580" algn="ctr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nielinearnie odkłada się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642860" indent="449580"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wybór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DCC4200-46CE-DDA1-9A59-FA11D0BAB90A}"/>
              </a:ext>
            </a:extLst>
          </p:cNvPr>
          <p:cNvSpPr txBox="1"/>
          <p:nvPr/>
        </p:nvSpPr>
        <p:spPr>
          <a:xfrm>
            <a:off x="227545" y="3460669"/>
            <a:ext cx="62042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Kadr z </a:t>
            </a:r>
            <a:r>
              <a:rPr lang="pl-PL" sz="1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anime</a:t>
            </a:r>
            <a:r>
              <a:rPr lang="pl-PL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„Cowboy Bebop”, reż. </a:t>
            </a:r>
            <a:r>
              <a:rPr lang="pl-PL" sz="1600" strike="noStrike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 tooltip="Shin’ichirō Watanab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Shin’ichirō</a:t>
            </a:r>
            <a:r>
              <a:rPr lang="pl-PL" sz="1600" strike="noStrike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 tooltip="Shin’ichirō Watanab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600" strike="noStrike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 tooltip="Shin’ichirō Watanab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Watanabe</a:t>
            </a:r>
            <a:endParaRPr lang="pl-PL" sz="16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531CE7-B59F-A73E-4DE9-D731D383193C}"/>
              </a:ext>
            </a:extLst>
          </p:cNvPr>
          <p:cNvSpPr txBox="1"/>
          <p:nvPr/>
        </p:nvSpPr>
        <p:spPr>
          <a:xfrm>
            <a:off x="64770" y="6417956"/>
            <a:ext cx="6204204" cy="34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„Lady </a:t>
            </a:r>
            <a:r>
              <a:rPr lang="pl-PL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Snowblood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”- kadr z mangi </a:t>
            </a:r>
            <a:r>
              <a:rPr lang="pl-PL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Kazuo</a:t>
            </a:r>
            <a:r>
              <a:rPr lang="pl-P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Kamimury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79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546D53-12BC-C65C-4CB2-FD4C4901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/>
            </a:br>
            <a:r>
              <a:rPr lang="pl-PL" b="1" dirty="0"/>
              <a:t>Wiersze Bianki </a:t>
            </a:r>
            <a:r>
              <a:rPr lang="pl-PL" b="1" dirty="0" err="1"/>
              <a:t>Rolando</a:t>
            </a:r>
            <a:r>
              <a:rPr lang="pl-PL" b="1" dirty="0"/>
              <a:t> pochodzą z książek: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Obraz zawierający obraz, Sztuka dziecięca, rysowanie, szkic&#10;&#10;Opis wygenerowany automatycznie">
            <a:extLst>
              <a:ext uri="{FF2B5EF4-FFF2-40B4-BE49-F238E27FC236}">
                <a16:creationId xmlns:a16="http://schemas.microsoft.com/office/drawing/2014/main" id="{083033C9-B7F2-53E4-D838-0E9324E4A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1949442"/>
            <a:ext cx="1530350" cy="2173792"/>
          </a:xfrm>
          <a:prstGeom prst="rect">
            <a:avLst/>
          </a:prstGeom>
        </p:spPr>
      </p:pic>
      <p:pic>
        <p:nvPicPr>
          <p:cNvPr id="5" name="Obraz 4" descr="Obraz zawierający Sztuka dziecięca, sztuka, rysowanie, obraz&#10;&#10;Opis wygenerowany automatycznie">
            <a:extLst>
              <a:ext uri="{FF2B5EF4-FFF2-40B4-BE49-F238E27FC236}">
                <a16:creationId xmlns:a16="http://schemas.microsoft.com/office/drawing/2014/main" id="{A4B046E8-1103-E2DA-B379-16A53DAB4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71" y="1949441"/>
            <a:ext cx="1530350" cy="2271743"/>
          </a:xfrm>
          <a:prstGeom prst="rect">
            <a:avLst/>
          </a:prstGeom>
        </p:spPr>
      </p:pic>
      <p:pic>
        <p:nvPicPr>
          <p:cNvPr id="6" name="Obraz 5" descr="Obraz zawierający tekst, książka, obraz, plakat&#10;&#10;Opis wygenerowany automatycznie">
            <a:extLst>
              <a:ext uri="{FF2B5EF4-FFF2-40B4-BE49-F238E27FC236}">
                <a16:creationId xmlns:a16="http://schemas.microsoft.com/office/drawing/2014/main" id="{631E372B-2CDD-5E8E-F7DC-AE52267EE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38" y="1933566"/>
            <a:ext cx="1769695" cy="2266315"/>
          </a:xfrm>
          <a:prstGeom prst="rect">
            <a:avLst/>
          </a:prstGeom>
        </p:spPr>
      </p:pic>
      <p:pic>
        <p:nvPicPr>
          <p:cNvPr id="7" name="Obraz 6" descr="Obraz zawierający czarne i białe, tekst&#10;&#10;Opis wygenerowany automatycznie">
            <a:extLst>
              <a:ext uri="{FF2B5EF4-FFF2-40B4-BE49-F238E27FC236}">
                <a16:creationId xmlns:a16="http://schemas.microsoft.com/office/drawing/2014/main" id="{FE74D2D8-B82D-D0A8-2B91-4B2FF914E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33" y="4554333"/>
            <a:ext cx="1530350" cy="2142490"/>
          </a:xfrm>
          <a:prstGeom prst="rect">
            <a:avLst/>
          </a:prstGeom>
        </p:spPr>
      </p:pic>
      <p:pic>
        <p:nvPicPr>
          <p:cNvPr id="8" name="Obraz 7" descr="Obraz zawierający tekst, książka, Okładka książki, design&#10;&#10;Opis wygenerowany automatycznie">
            <a:extLst>
              <a:ext uri="{FF2B5EF4-FFF2-40B4-BE49-F238E27FC236}">
                <a16:creationId xmlns:a16="http://schemas.microsoft.com/office/drawing/2014/main" id="{B4016779-CCA0-9E0E-009B-1DB4C294E0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90" y="4430508"/>
            <a:ext cx="2266315" cy="226631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366AC73-6958-CB53-0217-C6AF9A303A54}"/>
              </a:ext>
            </a:extLst>
          </p:cNvPr>
          <p:cNvSpPr txBox="1"/>
          <p:nvPr/>
        </p:nvSpPr>
        <p:spPr>
          <a:xfrm>
            <a:off x="7125462" y="56164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„Dziennik podróży” (w przygotowaniu).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39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596D9-F110-A3E3-6DC5-E6C1560E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Wiersze Agaty </a:t>
            </a:r>
            <a:r>
              <a:rPr lang="pl-PL" b="1" dirty="0" err="1"/>
              <a:t>Puwalskiej</a:t>
            </a:r>
            <a:r>
              <a:rPr lang="pl-PL" b="1" dirty="0"/>
              <a:t> pochodzą z książek:</a:t>
            </a:r>
            <a:endParaRPr lang="pl-PL" dirty="0"/>
          </a:p>
        </p:txBody>
      </p:sp>
      <p:pic>
        <p:nvPicPr>
          <p:cNvPr id="4" name="Obraz 3" descr="Okładka książki PARANOIA BEBOP autora Agata Puwalska, 9788395423550">
            <a:extLst>
              <a:ext uri="{FF2B5EF4-FFF2-40B4-BE49-F238E27FC236}">
                <a16:creationId xmlns:a16="http://schemas.microsoft.com/office/drawing/2014/main" id="{5D0B42A5-E8C9-BDB2-D97D-3B0799E56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9" y="2443016"/>
            <a:ext cx="1807634" cy="258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21" descr="Okładka książki otwarte światy autora Agata Puwalska, 9788396813091">
            <a:extLst>
              <a:ext uri="{FF2B5EF4-FFF2-40B4-BE49-F238E27FC236}">
                <a16:creationId xmlns:a16="http://schemas.microsoft.com/office/drawing/2014/main" id="{38605560-BAB3-F2BD-9061-D46C8F2ECE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55" y="2421065"/>
            <a:ext cx="1885413" cy="269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ymbol zastępczy zawartości 3" descr="Funky Forest">
            <a:extLst>
              <a:ext uri="{FF2B5EF4-FFF2-40B4-BE49-F238E27FC236}">
                <a16:creationId xmlns:a16="http://schemas.microsoft.com/office/drawing/2014/main" id="{EFBDE226-FC33-7AEB-3444-3B8D77C4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02" y="2277493"/>
            <a:ext cx="2926080" cy="287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Okładka książki Alis Ubbo autora Agata Puwalska, 9788368310450">
            <a:extLst>
              <a:ext uri="{FF2B5EF4-FFF2-40B4-BE49-F238E27FC236}">
                <a16:creationId xmlns:a16="http://schemas.microsoft.com/office/drawing/2014/main" id="{07D8F02F-3E1D-2219-C6C3-A29C802C5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554" y="2151888"/>
            <a:ext cx="2011624" cy="287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02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BDBB59-498F-98C1-A214-111017E4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Teoria widzenia wiersza – styki 			(B)</a:t>
            </a:r>
            <a:endParaRPr lang="pl-PL" dirty="0"/>
          </a:p>
        </p:txBody>
      </p:sp>
      <p:pic>
        <p:nvPicPr>
          <p:cNvPr id="4" name="Symbol zastępczy zawartości 3" descr="Obraz zawierający okno, budynek, zima, w pomieszczeniu&#10;&#10;Opis wygenerowany automatycznie">
            <a:extLst>
              <a:ext uri="{FF2B5EF4-FFF2-40B4-BE49-F238E27FC236}">
                <a16:creationId xmlns:a16="http://schemas.microsoft.com/office/drawing/2014/main" id="{49CBD016-B9F5-9A7A-082A-52AADC7F3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3" y="1837943"/>
            <a:ext cx="5195524" cy="390010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1AB7B09-EDA8-36CD-0B80-AC702C14017C}"/>
              </a:ext>
            </a:extLst>
          </p:cNvPr>
          <p:cNvSpPr txBox="1"/>
          <p:nvPr/>
        </p:nvSpPr>
        <p:spPr>
          <a:xfrm>
            <a:off x="578358" y="5961843"/>
            <a:ext cx="6094476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Gordon Matta-Clark, </a:t>
            </a:r>
            <a:r>
              <a:rPr lang="pl-PL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Bingo, 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1974, </a:t>
            </a:r>
            <a:r>
              <a:rPr lang="pl-PL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MoMA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1CED85B-45F1-BE3E-E3FC-6983F9509B5F}"/>
              </a:ext>
            </a:extLst>
          </p:cNvPr>
          <p:cNvSpPr txBox="1"/>
          <p:nvPr/>
        </p:nvSpPr>
        <p:spPr>
          <a:xfrm>
            <a:off x="6229350" y="1837943"/>
            <a:ext cx="6094476" cy="3439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Filozofia procesu Alfreda Northa Whiteheada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Rzeczywistość = dynamiczny strumień zdarzeń,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ciągle stająca się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podejście organiczne,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którym wszystko jest powiązane.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Bolesław Leśmian, łączność „łąki”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br>
              <a:rPr lang="pl-PL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14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7820A-A00B-0599-6F81-8177BE76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Teoria widzenia wiersza – styki 			(A)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8BEA8-C0E5-915C-7E59-60B18A727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1527048"/>
            <a:ext cx="11838432" cy="6268403"/>
          </a:xfrm>
        </p:spPr>
        <p:txBody>
          <a:bodyPr/>
          <a:lstStyle/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18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Położenia i wymiary zależą więc nie tylko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18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 położenia i odległości przedmiotu, lecz również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18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od kierunku spojrzeń, jakimi oglądamy naturę.</a:t>
            </a:r>
            <a:r>
              <a:rPr lang="pl-PL" altLang="pl-PL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Władysław Strzemiński </a:t>
            </a:r>
            <a:r>
              <a:rPr lang="pl-PL" altLang="pl-PL" sz="18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Teoria widzenia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18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18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18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18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18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Władysław Strzemiński, </a:t>
            </a:r>
          </a:p>
          <a:p>
            <a:pPr marL="0" lv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18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Powidok światła. Rudowłosa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2050" name="Obraz 14" descr=" Władysław Strzemiński, Powidok światła. Rudowłosa">
            <a:extLst>
              <a:ext uri="{FF2B5EF4-FFF2-40B4-BE49-F238E27FC236}">
                <a16:creationId xmlns:a16="http://schemas.microsoft.com/office/drawing/2014/main" id="{47AD63C7-D384-6078-8FC3-BA196446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86" y="2490435"/>
            <a:ext cx="3284796" cy="41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az 21" descr="Okładka książki otwarte światy autora Agata Puwalska, 9788396813091">
            <a:extLst>
              <a:ext uri="{FF2B5EF4-FFF2-40B4-BE49-F238E27FC236}">
                <a16:creationId xmlns:a16="http://schemas.microsoft.com/office/drawing/2014/main" id="{4B258167-1045-A356-AA84-3FB1ED77F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84" y="2484266"/>
            <a:ext cx="2945028" cy="41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53FCA3-9CE9-734D-3580-FF8218BB3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84" y="1618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0A046-4C72-64B2-8F9D-E49498D99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84" y="2119622"/>
            <a:ext cx="638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3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C0E8E4-0907-7CA1-89F4-7526AD51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 widzisz w wierszu? 					(B)</a:t>
            </a:r>
            <a:endParaRPr lang="pl-PL" dirty="0"/>
          </a:p>
        </p:txBody>
      </p:sp>
      <p:pic>
        <p:nvPicPr>
          <p:cNvPr id="4" name="Symbol zastępczy zawartości 3" descr="Obraz zawierający obraz, ptak, sztuka, rysowanie&#10;&#10;Opis wygenerowany automatycznie">
            <a:extLst>
              <a:ext uri="{FF2B5EF4-FFF2-40B4-BE49-F238E27FC236}">
                <a16:creationId xmlns:a16="http://schemas.microsoft.com/office/drawing/2014/main" id="{3A564CBF-39B8-080C-C379-C0886064C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9361"/>
            <a:ext cx="3361151" cy="435133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DE8E48F-DCC0-564C-E676-8E05FDECFD27}"/>
              </a:ext>
            </a:extLst>
          </p:cNvPr>
          <p:cNvSpPr txBox="1"/>
          <p:nvPr/>
        </p:nvSpPr>
        <p:spPr>
          <a:xfrm>
            <a:off x="4945413" y="1999361"/>
            <a:ext cx="6094476" cy="396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Fukusa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Dwa dzioby kołyszą się na utkanej płaszczyźnie wody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pruje się ocean, z jego rozkołysania na wylot prześwit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kadłubach dwa zamki klucza (bo statek to dryfujący skarb)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nad nim krąży biały żuraw wity w ruchome gniazdo chmur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jest stary żółw błogosławieństwa (fale to jego bracia, siostry)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gdy obracam obrazek sprawdzając jak zostało to utkane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widzę, że wszystko jest połączone subtelną złotą nicią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która tak długo błądzi aż się nią stanie</a:t>
            </a:r>
          </a:p>
        </p:txBody>
      </p:sp>
    </p:spTree>
    <p:extLst>
      <p:ext uri="{BB962C8B-B14F-4D97-AF65-F5344CB8AC3E}">
        <p14:creationId xmlns:p14="http://schemas.microsoft.com/office/powerpoint/2010/main" val="254925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616AC5-1D1E-8D30-F612-5A289758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7" y="190178"/>
            <a:ext cx="10515600" cy="1325563"/>
          </a:xfrm>
        </p:spPr>
        <p:txBody>
          <a:bodyPr/>
          <a:lstStyle/>
          <a:p>
            <a:r>
              <a:rPr lang="pl-PL" b="1" dirty="0"/>
              <a:t>Co widzisz w wierszu?				(A)</a:t>
            </a:r>
            <a:endParaRPr lang="pl-PL" dirty="0"/>
          </a:p>
        </p:txBody>
      </p:sp>
      <p:pic>
        <p:nvPicPr>
          <p:cNvPr id="17" name="Symbol zastępczy zawartości 16" descr="The Giantess (The Guardian of the Egg) (circa 1947), is reproduced from ">
            <a:extLst>
              <a:ext uri="{FF2B5EF4-FFF2-40B4-BE49-F238E27FC236}">
                <a16:creationId xmlns:a16="http://schemas.microsoft.com/office/drawing/2014/main" id="{B84991FD-795C-0C2F-100E-3F11C9EB9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0" y="1515741"/>
            <a:ext cx="2673095" cy="462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 descr="Okładka książki otwarte światy autora Agata Puwalska, 9788396813091">
            <a:extLst>
              <a:ext uri="{FF2B5EF4-FFF2-40B4-BE49-F238E27FC236}">
                <a16:creationId xmlns:a16="http://schemas.microsoft.com/office/drawing/2014/main" id="{9341A8CD-E9C3-0CB8-8D3F-20F504B85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486" y="365124"/>
            <a:ext cx="2079657" cy="2972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E79186B-0A65-2C68-33D3-203B277F768D}"/>
              </a:ext>
            </a:extLst>
          </p:cNvPr>
          <p:cNvSpPr txBox="1"/>
          <p:nvPr/>
        </p:nvSpPr>
        <p:spPr>
          <a:xfrm>
            <a:off x="72384" y="6183072"/>
            <a:ext cx="5813303" cy="6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Leonora Carrington – The Giantess 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(The Guardian of the Egg) -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Strażniczka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jaja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ok. 1947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C83E14B-FB52-209C-55A3-5A609AAFEDDC}"/>
              </a:ext>
            </a:extLst>
          </p:cNvPr>
          <p:cNvSpPr txBox="1"/>
          <p:nvPr/>
        </p:nvSpPr>
        <p:spPr>
          <a:xfrm>
            <a:off x="3755738" y="2065592"/>
            <a:ext cx="5984748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spcAft>
                <a:spcPts val="600"/>
              </a:spcAft>
              <a:buNone/>
            </a:pPr>
            <a:r>
              <a:rPr lang="pl-PL" sz="1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trażniczka jaja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wystarczy dmuchnąć – przeszłość się rozkleja ręka wąż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obejmuje szyję pościel parzy ciało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świtu nie widać świat chiński lampion świeci pod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powieką oddech jeden za drugim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147060" indent="449580"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płytki niepoważny brak powietrza w brzuchu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600"/>
              </a:spcAft>
              <a:buNone/>
            </a:pPr>
            <a:r>
              <a:rPr lang="pl-PL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brak przestrzeni	w myślach fale 	powtarzalne 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600"/>
              </a:spcAft>
              <a:buNone/>
            </a:pPr>
            <a:r>
              <a:rPr lang="en-US" sz="16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noc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stała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147060" indent="449580">
              <a:spcAft>
                <a:spcPts val="600"/>
              </a:spcAft>
              <a:buNone/>
            </a:pPr>
            <a:r>
              <a:rPr lang="en-US" sz="16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niezmienna</a:t>
            </a:r>
            <a:endParaRPr lang="pl-P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5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60A9C8-D2CC-FE68-14A7-B4127807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82"/>
            <a:ext cx="10515600" cy="1325563"/>
          </a:xfrm>
        </p:spPr>
        <p:txBody>
          <a:bodyPr/>
          <a:lstStyle/>
          <a:p>
            <a:r>
              <a:rPr lang="pl-PL" b="1" dirty="0"/>
              <a:t>Co widzisz w wierszu? 					(B)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5D0A138-DA66-9662-D32C-4C996545548A}"/>
              </a:ext>
            </a:extLst>
          </p:cNvPr>
          <p:cNvSpPr txBox="1"/>
          <p:nvPr/>
        </p:nvSpPr>
        <p:spPr>
          <a:xfrm>
            <a:off x="7866507" y="1617112"/>
            <a:ext cx="39841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pl-PL" sz="800" b="1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BFE0B4C9-29D7-91B0-2D86-47EDD20D0EF7}"/>
              </a:ext>
            </a:extLst>
          </p:cNvPr>
          <p:cNvSpPr txBox="1">
            <a:spLocks/>
          </p:cNvSpPr>
          <p:nvPr/>
        </p:nvSpPr>
        <p:spPr>
          <a:xfrm>
            <a:off x="327610" y="6312105"/>
            <a:ext cx="3330906" cy="3441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/>
              <a:t>O. Redon, </a:t>
            </a:r>
            <a:r>
              <a:rPr lang="en-US" sz="1100" dirty="0" err="1"/>
              <a:t>Mała</a:t>
            </a:r>
            <a:r>
              <a:rPr lang="en-US" sz="1100" dirty="0"/>
              <a:t> Madonna, 1905</a:t>
            </a:r>
          </a:p>
        </p:txBody>
      </p:sp>
      <p:pic>
        <p:nvPicPr>
          <p:cNvPr id="7" name="Obraz 6" descr="Obraz zawierający szkic, rysowanie, obraz, ssak&#10;&#10;Opis wygenerowany automatycznie">
            <a:extLst>
              <a:ext uri="{FF2B5EF4-FFF2-40B4-BE49-F238E27FC236}">
                <a16:creationId xmlns:a16="http://schemas.microsoft.com/office/drawing/2014/main" id="{DCC53D08-908E-1476-5ECD-95D8C273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" y="1177348"/>
            <a:ext cx="2772767" cy="513475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FF06491-068E-77F9-84C0-DA2FFB9F31A0}"/>
              </a:ext>
            </a:extLst>
          </p:cNvPr>
          <p:cNvSpPr txBox="1"/>
          <p:nvPr/>
        </p:nvSpPr>
        <p:spPr>
          <a:xfrm>
            <a:off x="5257800" y="1911118"/>
            <a:ext cx="3657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Pływaczka </a:t>
            </a:r>
            <a:endParaRPr lang="pl-P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pl-P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pl-P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Wiele kresek zamazujących-głuszących, a jednak</a:t>
            </a:r>
          </a:p>
          <a:p>
            <a:pPr algn="l"/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 gałązek wyrasta prześwit wywołujący z niczego</a:t>
            </a:r>
          </a:p>
          <a:p>
            <a:pPr algn="l"/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 zasłonisz mnie próchnem, witkami rąk swoich</a:t>
            </a:r>
          </a:p>
          <a:p>
            <a:pPr algn="l"/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 ma dla mnie tamy, znam swoją dalszą drogę</a:t>
            </a:r>
          </a:p>
          <a:p>
            <a:pPr algn="l"/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mówię szczelinami do wroga: </a:t>
            </a:r>
            <a:r>
              <a:rPr lang="pl-PL" sz="1350" b="0" i="1" u="none" strike="noStrike" dirty="0">
                <a:solidFill>
                  <a:srgbClr val="0C0C0C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Bezbrzeżna miłość</a:t>
            </a:r>
          </a:p>
        </p:txBody>
      </p:sp>
    </p:spTree>
    <p:extLst>
      <p:ext uri="{BB962C8B-B14F-4D97-AF65-F5344CB8AC3E}">
        <p14:creationId xmlns:p14="http://schemas.microsoft.com/office/powerpoint/2010/main" val="148411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D91486-A7B8-EAF1-33BE-5113C46E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-20916"/>
            <a:ext cx="10515600" cy="1325563"/>
          </a:xfrm>
        </p:spPr>
        <p:txBody>
          <a:bodyPr/>
          <a:lstStyle/>
          <a:p>
            <a:r>
              <a:rPr lang="pl-PL" b="1" dirty="0"/>
              <a:t>Co widzisz w wierszu?			(A)</a:t>
            </a:r>
            <a:endParaRPr lang="pl-PL" dirty="0"/>
          </a:p>
        </p:txBody>
      </p:sp>
      <p:pic>
        <p:nvPicPr>
          <p:cNvPr id="6" name="Symbol zastępczy zawartości 5" descr="papierwdole">
            <a:extLst>
              <a:ext uri="{FF2B5EF4-FFF2-40B4-BE49-F238E27FC236}">
                <a16:creationId xmlns:a16="http://schemas.microsoft.com/office/drawing/2014/main" id="{0B6F6AC4-CF12-0C6E-6AA2-9ECC546AB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119" y="574704"/>
            <a:ext cx="2756966" cy="379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BBE8C3D-9A55-FE8C-1E3F-04F0B8BBB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2" y="1484364"/>
            <a:ext cx="3573908" cy="4731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8894455-6A23-9E1C-1CFD-5ECEA9054072}"/>
              </a:ext>
            </a:extLst>
          </p:cNvPr>
          <p:cNvSpPr txBox="1"/>
          <p:nvPr/>
        </p:nvSpPr>
        <p:spPr>
          <a:xfrm>
            <a:off x="0" y="641730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Karol </a:t>
            </a:r>
            <a:r>
              <a:rPr lang="pl-PL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Hiller</a:t>
            </a: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l-PL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heliografika</a:t>
            </a: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287D500-A181-1C42-260C-05FE31E42D8E}"/>
              </a:ext>
            </a:extLst>
          </p:cNvPr>
          <p:cNvSpPr txBox="1"/>
          <p:nvPr/>
        </p:nvSpPr>
        <p:spPr>
          <a:xfrm>
            <a:off x="3848862" y="1706701"/>
            <a:ext cx="598703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spcAft>
                <a:spcPts val="600"/>
              </a:spcAft>
              <a:buNone/>
            </a:pPr>
            <a:r>
              <a:rPr lang="pl-PL" sz="1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betonowe śmigło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mózg odbiera świat na najwyższych obrotach szybujące 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żółwie wygasłe meduzy fale zamiast twarzy 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tło staje się bohaterem – byłoby poważnym błędem 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zgłosić się na ochotnika kiedy każdy kontur to odrębna 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warstwa zielona furtka pod bluszczem drzwi raz mniejsze raz większe 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czole pot w skroniach poszukiwanie odniesienia – jest ich wiele naraz 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wszystkie skaczą do oczu 	zwielokrotnione 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spadają –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348740" indent="449580"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promyki rzęsy światła korytarze bez dna do których nie ma dostępu 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endParaRPr lang="pl-PL" sz="12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pl-PL" sz="12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zostało się w odłączonym a bezruch napiera nie pozostaje nic </a:t>
            </a:r>
          </a:p>
          <a:p>
            <a:pPr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algn="just">
              <a:spcAft>
                <a:spcPts val="600"/>
              </a:spcAft>
              <a:buNone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innego. </a:t>
            </a:r>
            <a:r>
              <a:rPr lang="pl-PL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pl-PL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ylko ruszyć                </a:t>
            </a: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przestrzeń w burzy śpiewające ptaki</a:t>
            </a:r>
            <a:r>
              <a:rPr lang="pl-P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  <a:r>
              <a:rPr lang="pl-PL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		</a:t>
            </a: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518E99-A7CA-CC48-61CF-AEF8AEAF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931"/>
            <a:ext cx="10515600" cy="1325563"/>
          </a:xfrm>
        </p:spPr>
        <p:txBody>
          <a:bodyPr/>
          <a:lstStyle/>
          <a:p>
            <a:r>
              <a:rPr lang="pl-PL" b="1" dirty="0"/>
              <a:t>Co widzi wiersz? 	(B)</a:t>
            </a:r>
            <a:endParaRPr lang="pl-PL" dirty="0"/>
          </a:p>
        </p:txBody>
      </p:sp>
      <p:pic>
        <p:nvPicPr>
          <p:cNvPr id="4" name="Symbol zastępczy zawartości 3" descr="Obraz zawierający drzewo, obraz, woda, niebo&#10;&#10;Opis wygenerowany automatycznie">
            <a:extLst>
              <a:ext uri="{FF2B5EF4-FFF2-40B4-BE49-F238E27FC236}">
                <a16:creationId xmlns:a16="http://schemas.microsoft.com/office/drawing/2014/main" id="{994FCF99-0CAE-87E4-A7E9-FF9FE6329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983794"/>
            <a:ext cx="3751500" cy="238220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9CEA545-B091-0CF6-6E44-3E27F635B38A}"/>
              </a:ext>
            </a:extLst>
          </p:cNvPr>
          <p:cNvSpPr txBox="1"/>
          <p:nvPr/>
        </p:nvSpPr>
        <p:spPr>
          <a:xfrm>
            <a:off x="267549" y="1061257"/>
            <a:ext cx="3362706" cy="758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Ashbery, </a:t>
            </a:r>
            <a:r>
              <a:rPr lang="en-US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Icarus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2010</a:t>
            </a:r>
            <a:endParaRPr lang="pl-P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Mo-Mou-Moo-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rning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Glory Pool</a:t>
            </a:r>
            <a:endParaRPr lang="pl-P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6674F24-0C43-FB30-473C-A47223E8570A}"/>
              </a:ext>
            </a:extLst>
          </p:cNvPr>
          <p:cNvSpPr txBox="1"/>
          <p:nvPr/>
        </p:nvSpPr>
        <p:spPr>
          <a:xfrm>
            <a:off x="267549" y="4530378"/>
            <a:ext cx="4928616" cy="1980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Znowu chodzi </a:t>
            </a:r>
            <a:r>
              <a:rPr lang="pl-PL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</a:t>
            </a: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oko to nowe i stare, by się zorientować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że czasem, gdy spada się na dno, to osiąga się dokładny cel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Oczywiście, wycięta jest postać, bo kto by nie nosił płaszcza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dodatku czarnego, szczególnie gdy zbliża się do słońca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podskokach, nie mając niczego pod spodem, nie strasząc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 może się w tym łachu dosłownie zmieścić wszystko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A624DFF-B67F-3434-DF32-53090B9E240E}"/>
              </a:ext>
            </a:extLst>
          </p:cNvPr>
          <p:cNvSpPr txBox="1"/>
          <p:nvPr/>
        </p:nvSpPr>
        <p:spPr>
          <a:xfrm>
            <a:off x="5550408" y="0"/>
            <a:ext cx="6217920" cy="6709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albo wiele, i wykluczają się jedynie ci, którzy nie nurkują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(kwestia poparzeń, względnej deformacji, za dużo „tego dobrego”)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Przetarcie oczu to dwa przetarcia papieru na wylot, widma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przechadzające się a to tu, a to tam, drapieżni wygnańcy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 jest to wycieczka szkolna przy barierce pouczania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Przy wierszu cumowania, tak, widzą się i jeszcze wyglądają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jakoś i bardzo chcą się wkręcić w najlepsze, najgorsze już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 nami, już widzimy serpentynę konchy (istne wirowisko)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zakręcane dwa razy zgodnie z ruchem wskazówek zegara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kilkanaście niezgodnie, potem tworzy się osad-kołnierz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którym każdy chciałby się zmieścić, jest taki ścisk w kotle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że jedni wchodzą schodami w drugich, i nie chodzi o ciężkość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przebrania, nawet o kolory dawnego upierzenia, ale o sygnał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Oto jest i nie można spać już, i nie można udawać martwego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Jasne, że rozbicie nie było przesadnie przyjemne, ale plusk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był znakomity, a wszyscy żałowali chłopca, biedaczek-konwalia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„palmy gromnicę”! Palmy grom! Palmy – grzywą zwycięstwa!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Dzwon! W rozbiciu dna, którego korzeń wypycha nas do góry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jedni potrafimy się znaleźć, trafiając bez celu, to jest radość pod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róży</a:t>
            </a:r>
            <a:endParaRPr lang="pl-P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3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6BDCEF-C68B-5670-F1DE-4DCE5E2C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620987"/>
            <a:ext cx="11225784" cy="5675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Co widzi wiersz?     (A)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Funky Forest">
            <a:extLst>
              <a:ext uri="{FF2B5EF4-FFF2-40B4-BE49-F238E27FC236}">
                <a16:creationId xmlns:a16="http://schemas.microsoft.com/office/drawing/2014/main" id="{72A69D79-2A2F-C438-39DD-5E31D81A3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28" y="738304"/>
            <a:ext cx="5665691" cy="5571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49CABB0-4DC2-B465-0464-C37C7E467BB2}"/>
              </a:ext>
            </a:extLst>
          </p:cNvPr>
          <p:cNvSpPr txBox="1"/>
          <p:nvPr/>
        </p:nvSpPr>
        <p:spPr>
          <a:xfrm>
            <a:off x="747522" y="5429854"/>
            <a:ext cx="3124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Karol </a:t>
            </a:r>
            <a:r>
              <a:rPr lang="pl-PL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Hiller</a:t>
            </a:r>
            <a:r>
              <a:rPr lang="pl-PL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Deszcz, 1934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83170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1740</Words>
  <Application>Microsoft Macintosh PowerPoint</Application>
  <PresentationFormat>Panoramiczny</PresentationFormat>
  <Paragraphs>269</Paragraphs>
  <Slides>19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FuturaEU</vt:lpstr>
      <vt:lpstr>Garamond</vt:lpstr>
      <vt:lpstr>Palatino Linotype</vt:lpstr>
      <vt:lpstr>Times New Roman</vt:lpstr>
      <vt:lpstr>Motyw pakietu Office</vt:lpstr>
      <vt:lpstr> OBRAZY WIERSZY </vt:lpstr>
      <vt:lpstr>Teoria widzenia wiersza – styki    (B)</vt:lpstr>
      <vt:lpstr>Teoria widzenia wiersza – styki    (A) </vt:lpstr>
      <vt:lpstr>Co widzisz w wierszu?      (B)</vt:lpstr>
      <vt:lpstr>Co widzisz w wierszu?    (A)</vt:lpstr>
      <vt:lpstr>Co widzisz w wierszu?      (B)</vt:lpstr>
      <vt:lpstr>Co widzisz w wierszu?   (A)</vt:lpstr>
      <vt:lpstr>Co widzi wiersz?  (B)</vt:lpstr>
      <vt:lpstr>Co widzi wiersz?     (A) </vt:lpstr>
      <vt:lpstr>Co widzi wiersz?                                        (A) </vt:lpstr>
      <vt:lpstr>Co widzi wiersz?       (B)</vt:lpstr>
      <vt:lpstr>      Co widzi wiersz?  (B)</vt:lpstr>
      <vt:lpstr>Co widzi wiersz?      (A) </vt:lpstr>
      <vt:lpstr>Czy wystarczy widzieć wiersz, żeby dowiedzieć się, co w nim jest?   (B)</vt:lpstr>
      <vt:lpstr>Czy wystarczy widzieć wiersz, żeby dowiedzieć się, co w nim jest?      (A)</vt:lpstr>
      <vt:lpstr>Jak dostać się do wiersza?   (B)</vt:lpstr>
      <vt:lpstr>Jak dostać się do wiersza? (A)</vt:lpstr>
      <vt:lpstr> Wiersze Bianki Rolando pochodzą z książek: </vt:lpstr>
      <vt:lpstr>Wiersze Agaty Puwalskiej pochodzą z książek: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Agata</dc:creator>
  <cp:lastModifiedBy>Bianka Rolando</cp:lastModifiedBy>
  <cp:revision>17</cp:revision>
  <dcterms:created xsi:type="dcterms:W3CDTF">2026-04-13T06:54:07Z</dcterms:created>
  <dcterms:modified xsi:type="dcterms:W3CDTF">2026-04-17T05:58:42Z</dcterms:modified>
</cp:coreProperties>
</file>